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9" d="100"/>
          <a:sy n="59" d="100"/>
        </p:scale>
        <p:origin x="136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jpeg>
</file>

<file path=ppt/media/image32.pn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Javier Vázquez</a:t>
            </a:r>
          </a:p>
          <a:p>
            <a:r>
              <a:rPr lang="en-US" dirty="0">
                <a:solidFill>
                  <a:schemeClr val="bg2"/>
                </a:solidFill>
                <a:latin typeface="Abadi" panose="020B0604020104020204" pitchFamily="34" charset="0"/>
                <a:ea typeface="SF Pro" pitchFamily="2" charset="0"/>
                <a:cs typeface="SF Pro" pitchFamily="2" charset="0"/>
              </a:rPr>
              <a:t>01/11/2024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pPr marL="0" indent="0">
              <a:buNone/>
            </a:pPr>
            <a:r>
              <a:rPr lang="es-ES" dirty="0" err="1"/>
              <a:t>Pattern</a:t>
            </a:r>
            <a:r>
              <a:rPr lang="es-ES" dirty="0"/>
              <a:t> </a:t>
            </a:r>
            <a:r>
              <a:rPr lang="es-ES" dirty="0" err="1"/>
              <a:t>Analysis</a:t>
            </a:r>
            <a:r>
              <a:rPr lang="es-ES" dirty="0"/>
              <a:t> ○ </a:t>
            </a:r>
            <a:r>
              <a:rPr lang="es-ES" dirty="0" err="1"/>
              <a:t>Performed</a:t>
            </a:r>
            <a:r>
              <a:rPr lang="es-ES" dirty="0"/>
              <a:t> </a:t>
            </a:r>
            <a:r>
              <a:rPr lang="es-ES" dirty="0" err="1"/>
              <a:t>Exploratory</a:t>
            </a:r>
            <a:r>
              <a:rPr lang="es-ES" dirty="0"/>
              <a:t> Data </a:t>
            </a:r>
            <a:r>
              <a:rPr lang="es-ES" dirty="0" err="1"/>
              <a:t>Analysis</a:t>
            </a:r>
            <a:r>
              <a:rPr lang="es-ES" dirty="0"/>
              <a:t> (EDA) </a:t>
            </a:r>
            <a:r>
              <a:rPr lang="es-ES" dirty="0" err="1"/>
              <a:t>to</a:t>
            </a:r>
            <a:r>
              <a:rPr lang="es-ES" dirty="0"/>
              <a:t> </a:t>
            </a:r>
            <a:r>
              <a:rPr lang="es-ES" dirty="0" err="1"/>
              <a:t>identify</a:t>
            </a:r>
            <a:r>
              <a:rPr lang="es-ES" dirty="0"/>
              <a:t> </a:t>
            </a:r>
            <a:r>
              <a:rPr lang="es-ES" dirty="0" err="1"/>
              <a:t>patterns</a:t>
            </a:r>
            <a:r>
              <a:rPr lang="es-ES" dirty="0"/>
              <a:t> and </a:t>
            </a:r>
            <a:r>
              <a:rPr lang="es-ES" dirty="0" err="1"/>
              <a:t>assess</a:t>
            </a:r>
            <a:r>
              <a:rPr lang="es-ES" dirty="0"/>
              <a:t> </a:t>
            </a:r>
            <a:r>
              <a:rPr lang="es-ES" dirty="0" err="1"/>
              <a:t>landing</a:t>
            </a:r>
            <a:r>
              <a:rPr lang="es-ES" dirty="0"/>
              <a:t> </a:t>
            </a:r>
            <a:r>
              <a:rPr lang="es-ES" dirty="0" err="1"/>
              <a:t>success</a:t>
            </a:r>
            <a:r>
              <a:rPr lang="es-ES" dirty="0"/>
              <a:t> </a:t>
            </a:r>
            <a:r>
              <a:rPr lang="es-ES" dirty="0" err="1"/>
              <a:t>rates</a:t>
            </a:r>
            <a:r>
              <a:rPr lang="es-ES" dirty="0"/>
              <a:t> </a:t>
            </a:r>
            <a:r>
              <a:rPr lang="es-ES" dirty="0" err="1"/>
              <a:t>for</a:t>
            </a:r>
            <a:r>
              <a:rPr lang="es-ES" dirty="0"/>
              <a:t> </a:t>
            </a:r>
            <a:r>
              <a:rPr lang="es-ES" dirty="0" err="1"/>
              <a:t>label</a:t>
            </a:r>
            <a:r>
              <a:rPr lang="es-ES" dirty="0"/>
              <a:t> </a:t>
            </a:r>
            <a:r>
              <a:rPr lang="es-ES" dirty="0" err="1"/>
              <a:t>assignment</a:t>
            </a:r>
            <a:r>
              <a:rPr lang="es-ES" dirty="0"/>
              <a:t> in </a:t>
            </a:r>
            <a:r>
              <a:rPr lang="es-ES" dirty="0" err="1"/>
              <a:t>model</a:t>
            </a:r>
            <a:r>
              <a:rPr lang="es-ES" dirty="0"/>
              <a:t> training. ● Define </a:t>
            </a:r>
            <a:r>
              <a:rPr lang="es-ES" dirty="0" err="1"/>
              <a:t>Landing</a:t>
            </a:r>
            <a:r>
              <a:rPr lang="es-ES" dirty="0"/>
              <a:t> </a:t>
            </a:r>
            <a:r>
              <a:rPr lang="es-ES" dirty="0" err="1"/>
              <a:t>Outcomes</a:t>
            </a:r>
            <a:r>
              <a:rPr lang="es-ES" dirty="0"/>
              <a:t> ○ </a:t>
            </a:r>
            <a:r>
              <a:rPr lang="es-ES" dirty="0" err="1"/>
              <a:t>Examined</a:t>
            </a:r>
            <a:r>
              <a:rPr lang="es-ES" dirty="0"/>
              <a:t> </a:t>
            </a:r>
            <a:r>
              <a:rPr lang="es-ES" dirty="0" err="1"/>
              <a:t>various</a:t>
            </a:r>
            <a:r>
              <a:rPr lang="es-ES" dirty="0"/>
              <a:t> </a:t>
            </a:r>
            <a:r>
              <a:rPr lang="es-ES" dirty="0" err="1"/>
              <a:t>mission</a:t>
            </a:r>
            <a:r>
              <a:rPr lang="es-ES" dirty="0"/>
              <a:t> </a:t>
            </a:r>
            <a:r>
              <a:rPr lang="es-ES" dirty="0" err="1"/>
              <a:t>outcomes</a:t>
            </a:r>
            <a:r>
              <a:rPr lang="es-ES" dirty="0"/>
              <a:t>: ■ True </a:t>
            </a:r>
            <a:r>
              <a:rPr lang="es-ES" dirty="0" err="1"/>
              <a:t>Ocean</a:t>
            </a:r>
            <a:r>
              <a:rPr lang="es-ES" dirty="0"/>
              <a:t>: </a:t>
            </a:r>
            <a:r>
              <a:rPr lang="es-ES" dirty="0" err="1"/>
              <a:t>Successful</a:t>
            </a:r>
            <a:r>
              <a:rPr lang="es-ES" dirty="0"/>
              <a:t> </a:t>
            </a:r>
            <a:r>
              <a:rPr lang="es-ES" dirty="0" err="1"/>
              <a:t>landing</a:t>
            </a:r>
            <a:r>
              <a:rPr lang="es-ES" dirty="0"/>
              <a:t> in </a:t>
            </a:r>
            <a:r>
              <a:rPr lang="es-ES" dirty="0" err="1"/>
              <a:t>the</a:t>
            </a:r>
            <a:r>
              <a:rPr lang="es-ES" dirty="0"/>
              <a:t> </a:t>
            </a:r>
            <a:r>
              <a:rPr lang="es-ES" dirty="0" err="1"/>
              <a:t>ocean</a:t>
            </a:r>
            <a:r>
              <a:rPr lang="es-ES" dirty="0"/>
              <a:t>. ■ False </a:t>
            </a:r>
            <a:r>
              <a:rPr lang="es-ES" dirty="0" err="1"/>
              <a:t>Ocean</a:t>
            </a:r>
            <a:r>
              <a:rPr lang="es-ES" dirty="0"/>
              <a:t>: </a:t>
            </a:r>
            <a:r>
              <a:rPr lang="es-ES" dirty="0" err="1"/>
              <a:t>Attempted</a:t>
            </a:r>
            <a:r>
              <a:rPr lang="es-ES" dirty="0"/>
              <a:t> </a:t>
            </a:r>
            <a:r>
              <a:rPr lang="es-ES" dirty="0" err="1"/>
              <a:t>landing</a:t>
            </a:r>
            <a:r>
              <a:rPr lang="es-ES" dirty="0"/>
              <a:t> </a:t>
            </a:r>
            <a:r>
              <a:rPr lang="es-ES" dirty="0" err="1"/>
              <a:t>but</a:t>
            </a:r>
            <a:r>
              <a:rPr lang="es-ES" dirty="0"/>
              <a:t> </a:t>
            </a:r>
            <a:r>
              <a:rPr lang="es-ES" dirty="0" err="1"/>
              <a:t>unsuccessful</a:t>
            </a:r>
            <a:r>
              <a:rPr lang="es-ES" dirty="0"/>
              <a:t> in </a:t>
            </a:r>
            <a:r>
              <a:rPr lang="es-ES" dirty="0" err="1"/>
              <a:t>the</a:t>
            </a:r>
            <a:r>
              <a:rPr lang="es-ES" dirty="0"/>
              <a:t> </a:t>
            </a:r>
            <a:r>
              <a:rPr lang="es-ES" dirty="0" err="1"/>
              <a:t>ocean</a:t>
            </a:r>
            <a:r>
              <a:rPr lang="es-ES" dirty="0"/>
              <a:t>. ● </a:t>
            </a:r>
            <a:r>
              <a:rPr lang="es-ES" dirty="0" err="1"/>
              <a:t>Label</a:t>
            </a:r>
            <a:r>
              <a:rPr lang="es-ES" dirty="0"/>
              <a:t> </a:t>
            </a:r>
            <a:r>
              <a:rPr lang="es-ES" dirty="0" err="1"/>
              <a:t>Creation</a:t>
            </a:r>
            <a:r>
              <a:rPr lang="es-ES" dirty="0"/>
              <a:t> ○ </a:t>
            </a:r>
            <a:r>
              <a:rPr lang="es-ES" dirty="0" err="1"/>
              <a:t>Converted</a:t>
            </a:r>
            <a:r>
              <a:rPr lang="es-ES" dirty="0"/>
              <a:t> </a:t>
            </a:r>
            <a:r>
              <a:rPr lang="es-ES" dirty="0" err="1"/>
              <a:t>mission</a:t>
            </a:r>
            <a:r>
              <a:rPr lang="es-ES" dirty="0"/>
              <a:t> </a:t>
            </a:r>
            <a:r>
              <a:rPr lang="es-ES" dirty="0" err="1"/>
              <a:t>outcomes</a:t>
            </a:r>
            <a:r>
              <a:rPr lang="es-ES" dirty="0"/>
              <a:t> </a:t>
            </a:r>
            <a:r>
              <a:rPr lang="es-ES" dirty="0" err="1"/>
              <a:t>into</a:t>
            </a:r>
            <a:r>
              <a:rPr lang="es-ES" dirty="0"/>
              <a:t> training </a:t>
            </a:r>
            <a:r>
              <a:rPr lang="es-ES" dirty="0" err="1"/>
              <a:t>labels</a:t>
            </a:r>
            <a:r>
              <a:rPr lang="es-ES" dirty="0"/>
              <a:t>: ■ 1 </a:t>
            </a:r>
            <a:r>
              <a:rPr lang="es-ES" dirty="0" err="1"/>
              <a:t>for</a:t>
            </a:r>
            <a:r>
              <a:rPr lang="es-ES" dirty="0"/>
              <a:t> </a:t>
            </a:r>
            <a:r>
              <a:rPr lang="es-ES" dirty="0" err="1"/>
              <a:t>successful</a:t>
            </a:r>
            <a:r>
              <a:rPr lang="es-ES" dirty="0"/>
              <a:t> </a:t>
            </a:r>
            <a:r>
              <a:rPr lang="es-ES" dirty="0" err="1"/>
              <a:t>landings</a:t>
            </a:r>
            <a:r>
              <a:rPr lang="es-ES" dirty="0"/>
              <a:t>. ■ 0 </a:t>
            </a:r>
            <a:r>
              <a:rPr lang="es-ES" dirty="0" err="1"/>
              <a:t>for</a:t>
            </a:r>
            <a:r>
              <a:rPr lang="es-ES" dirty="0"/>
              <a:t> </a:t>
            </a:r>
            <a:r>
              <a:rPr lang="es-ES" dirty="0" err="1"/>
              <a:t>unsuccessful</a:t>
            </a:r>
            <a:r>
              <a:rPr lang="es-ES" dirty="0"/>
              <a:t> </a:t>
            </a:r>
            <a:r>
              <a:rPr lang="es-ES" dirty="0" err="1"/>
              <a:t>landings</a:t>
            </a:r>
            <a:r>
              <a:rPr lang="es-ES" dirty="0"/>
              <a:t>. ● </a:t>
            </a:r>
            <a:r>
              <a:rPr lang="es-ES" dirty="0" err="1"/>
              <a:t>Export</a:t>
            </a:r>
            <a:r>
              <a:rPr lang="es-ES" dirty="0"/>
              <a:t> </a:t>
            </a:r>
            <a:r>
              <a:rPr lang="es-ES" dirty="0" err="1"/>
              <a:t>Labeled</a:t>
            </a:r>
            <a:r>
              <a:rPr lang="es-ES" dirty="0"/>
              <a:t> Data </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600" dirty="0"/>
              <a:t>Bar chart</a:t>
            </a:r>
          </a:p>
          <a:p>
            <a:pPr>
              <a:lnSpc>
                <a:spcPct val="100000"/>
              </a:lnSpc>
              <a:spcBef>
                <a:spcPts val="1400"/>
              </a:spcBef>
            </a:pPr>
            <a:r>
              <a:rPr lang="en-US" sz="1600" dirty="0"/>
              <a:t> • To compare the success rate of each orbit</a:t>
            </a:r>
          </a:p>
          <a:p>
            <a:pPr>
              <a:lnSpc>
                <a:spcPct val="100000"/>
              </a:lnSpc>
              <a:spcBef>
                <a:spcPts val="1400"/>
              </a:spcBef>
            </a:pPr>
            <a:r>
              <a:rPr lang="en-US" sz="1600" dirty="0"/>
              <a:t> • Scatter plot chart</a:t>
            </a:r>
          </a:p>
          <a:p>
            <a:pPr>
              <a:lnSpc>
                <a:spcPct val="100000"/>
              </a:lnSpc>
              <a:spcBef>
                <a:spcPts val="1400"/>
              </a:spcBef>
            </a:pPr>
            <a:r>
              <a:rPr lang="en-US" sz="1600" dirty="0"/>
              <a:t> • Identify the correlation between: </a:t>
            </a:r>
          </a:p>
          <a:p>
            <a:pPr>
              <a:lnSpc>
                <a:spcPct val="100000"/>
              </a:lnSpc>
              <a:spcBef>
                <a:spcPts val="1400"/>
              </a:spcBef>
            </a:pPr>
            <a:r>
              <a:rPr lang="en-US" sz="1600" dirty="0"/>
              <a:t>Line chart</a:t>
            </a:r>
          </a:p>
          <a:p>
            <a:pPr>
              <a:lnSpc>
                <a:spcPct val="100000"/>
              </a:lnSpc>
              <a:spcBef>
                <a:spcPts val="1400"/>
              </a:spcBef>
            </a:pPr>
            <a:r>
              <a:rPr lang="en-US" sz="1600" dirty="0"/>
              <a:t> • Visualize the launch success yearly trend</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buNone/>
            </a:pPr>
            <a:r>
              <a:rPr lang="es-ES" sz="1400" dirty="0"/>
              <a:t>1. %</a:t>
            </a:r>
            <a:r>
              <a:rPr lang="es-ES" sz="1400" dirty="0" err="1"/>
              <a:t>sql</a:t>
            </a:r>
            <a:r>
              <a:rPr lang="es-ES" sz="1400" dirty="0"/>
              <a:t> </a:t>
            </a:r>
            <a:r>
              <a:rPr lang="es-ES" sz="1400" dirty="0" err="1"/>
              <a:t>select</a:t>
            </a:r>
            <a:r>
              <a:rPr lang="es-ES" sz="1400" dirty="0"/>
              <a:t> </a:t>
            </a:r>
            <a:r>
              <a:rPr lang="es-ES" sz="1400" dirty="0" err="1"/>
              <a:t>distinct</a:t>
            </a:r>
            <a:r>
              <a:rPr lang="es-ES" sz="1400" dirty="0"/>
              <a:t>(LAUNCH_SITE) </a:t>
            </a:r>
            <a:r>
              <a:rPr lang="es-ES" sz="1400" dirty="0" err="1"/>
              <a:t>from</a:t>
            </a:r>
            <a:r>
              <a:rPr lang="es-ES" sz="1400" dirty="0"/>
              <a:t> SPACEXTBL; </a:t>
            </a:r>
          </a:p>
          <a:p>
            <a:pPr marL="0" indent="0">
              <a:buNone/>
            </a:pPr>
            <a:r>
              <a:rPr lang="es-ES" sz="1400" dirty="0"/>
              <a:t>2. %</a:t>
            </a:r>
            <a:r>
              <a:rPr lang="es-ES" sz="1400" dirty="0" err="1"/>
              <a:t>sql</a:t>
            </a:r>
            <a:r>
              <a:rPr lang="es-ES" sz="1400" dirty="0"/>
              <a:t> </a:t>
            </a:r>
            <a:r>
              <a:rPr lang="es-ES" sz="1400" dirty="0" err="1"/>
              <a:t>select</a:t>
            </a:r>
            <a:r>
              <a:rPr lang="es-ES" sz="1400" dirty="0"/>
              <a:t> * </a:t>
            </a:r>
            <a:r>
              <a:rPr lang="es-ES" sz="1400" dirty="0" err="1"/>
              <a:t>from</a:t>
            </a:r>
            <a:r>
              <a:rPr lang="es-ES" sz="1400" dirty="0"/>
              <a:t> SPACEXTBL </a:t>
            </a:r>
            <a:r>
              <a:rPr lang="es-ES" sz="1400" dirty="0" err="1"/>
              <a:t>where</a:t>
            </a:r>
            <a:r>
              <a:rPr lang="es-ES" sz="1400" dirty="0"/>
              <a:t> LAUNCH_SITE </a:t>
            </a:r>
            <a:r>
              <a:rPr lang="es-ES" sz="1400" dirty="0" err="1"/>
              <a:t>like</a:t>
            </a:r>
            <a:r>
              <a:rPr lang="es-ES" sz="1400" dirty="0"/>
              <a:t> 'CCA%' </a:t>
            </a:r>
            <a:r>
              <a:rPr lang="es-ES" sz="1400" dirty="0" err="1"/>
              <a:t>limit</a:t>
            </a:r>
            <a:r>
              <a:rPr lang="es-ES" sz="1400" dirty="0"/>
              <a:t> 5; </a:t>
            </a:r>
          </a:p>
          <a:p>
            <a:pPr marL="0" indent="0">
              <a:buNone/>
            </a:pPr>
            <a:r>
              <a:rPr lang="es-ES" sz="1400" dirty="0"/>
              <a:t>3. %</a:t>
            </a:r>
            <a:r>
              <a:rPr lang="es-ES" sz="1400" dirty="0" err="1"/>
              <a:t>sql</a:t>
            </a:r>
            <a:r>
              <a:rPr lang="es-ES" sz="1400" dirty="0"/>
              <a:t> </a:t>
            </a:r>
            <a:r>
              <a:rPr lang="es-ES" sz="1400" dirty="0" err="1"/>
              <a:t>select</a:t>
            </a:r>
            <a:r>
              <a:rPr lang="es-ES" sz="1400" dirty="0"/>
              <a:t> sum(PAYLOAD_MASS__KG_) as </a:t>
            </a:r>
            <a:r>
              <a:rPr lang="es-ES" sz="1400" dirty="0" err="1"/>
              <a:t>payloadmass</a:t>
            </a:r>
            <a:r>
              <a:rPr lang="es-ES" sz="1400" dirty="0"/>
              <a:t> </a:t>
            </a:r>
            <a:r>
              <a:rPr lang="es-ES" sz="1400" dirty="0" err="1"/>
              <a:t>from</a:t>
            </a:r>
            <a:r>
              <a:rPr lang="es-ES" sz="1400" dirty="0"/>
              <a:t> SPACEXTBL; </a:t>
            </a:r>
          </a:p>
          <a:p>
            <a:pPr marL="0" indent="0">
              <a:buNone/>
            </a:pPr>
            <a:r>
              <a:rPr lang="es-ES" sz="1400" dirty="0"/>
              <a:t>4. %</a:t>
            </a:r>
            <a:r>
              <a:rPr lang="es-ES" sz="1400" dirty="0" err="1"/>
              <a:t>sql</a:t>
            </a:r>
            <a:r>
              <a:rPr lang="es-ES" sz="1400" dirty="0"/>
              <a:t> </a:t>
            </a:r>
            <a:r>
              <a:rPr lang="es-ES" sz="1400" dirty="0" err="1"/>
              <a:t>select</a:t>
            </a:r>
            <a:r>
              <a:rPr lang="es-ES" sz="1400" dirty="0"/>
              <a:t> </a:t>
            </a:r>
            <a:r>
              <a:rPr lang="es-ES" sz="1400" dirty="0" err="1"/>
              <a:t>avg</a:t>
            </a:r>
            <a:r>
              <a:rPr lang="es-ES" sz="1400" dirty="0"/>
              <a:t>(PAYLOAD_MASS__KG_) as </a:t>
            </a:r>
            <a:r>
              <a:rPr lang="es-ES" sz="1400" dirty="0" err="1"/>
              <a:t>payloadmass</a:t>
            </a:r>
            <a:r>
              <a:rPr lang="es-ES" sz="1400" dirty="0"/>
              <a:t> </a:t>
            </a:r>
            <a:r>
              <a:rPr lang="es-ES" sz="1400" dirty="0" err="1"/>
              <a:t>from</a:t>
            </a:r>
            <a:r>
              <a:rPr lang="es-ES" sz="1400" dirty="0"/>
              <a:t> SPACEXTBL; </a:t>
            </a:r>
          </a:p>
          <a:p>
            <a:pPr marL="0" indent="0">
              <a:buNone/>
            </a:pPr>
            <a:r>
              <a:rPr lang="es-ES" sz="1400" dirty="0"/>
              <a:t>5. %</a:t>
            </a:r>
            <a:r>
              <a:rPr lang="es-ES" sz="1400" dirty="0" err="1"/>
              <a:t>sql</a:t>
            </a:r>
            <a:r>
              <a:rPr lang="es-ES" sz="1400" dirty="0"/>
              <a:t> </a:t>
            </a:r>
            <a:r>
              <a:rPr lang="es-ES" sz="1400" dirty="0" err="1"/>
              <a:t>select</a:t>
            </a:r>
            <a:r>
              <a:rPr lang="es-ES" sz="1400" dirty="0"/>
              <a:t> min(DATE) </a:t>
            </a:r>
            <a:r>
              <a:rPr lang="es-ES" sz="1400" dirty="0" err="1"/>
              <a:t>from</a:t>
            </a:r>
            <a:r>
              <a:rPr lang="es-ES" sz="1400" dirty="0"/>
              <a:t> SPACEXTBL; </a:t>
            </a:r>
          </a:p>
          <a:p>
            <a:pPr marL="0" indent="0">
              <a:buNone/>
            </a:pPr>
            <a:r>
              <a:rPr lang="es-ES" sz="1400" dirty="0"/>
              <a:t>6. %</a:t>
            </a:r>
            <a:r>
              <a:rPr lang="es-ES" sz="1400" dirty="0" err="1"/>
              <a:t>sql</a:t>
            </a:r>
            <a:r>
              <a:rPr lang="es-ES" sz="1400" dirty="0"/>
              <a:t> </a:t>
            </a:r>
            <a:r>
              <a:rPr lang="es-ES" sz="1400" dirty="0" err="1"/>
              <a:t>select</a:t>
            </a:r>
            <a:r>
              <a:rPr lang="es-ES" sz="1400" dirty="0"/>
              <a:t> BOOSTER_VERSION </a:t>
            </a:r>
            <a:r>
              <a:rPr lang="es-ES" sz="1400" dirty="0" err="1"/>
              <a:t>from</a:t>
            </a:r>
            <a:r>
              <a:rPr lang="es-ES" sz="1400" dirty="0"/>
              <a:t> SPACEXTBL </a:t>
            </a:r>
            <a:r>
              <a:rPr lang="es-ES" sz="1400" dirty="0" err="1"/>
              <a:t>where</a:t>
            </a:r>
            <a:r>
              <a:rPr lang="es-ES" sz="1400" dirty="0"/>
              <a:t> LANDING_OUTCOME='</a:t>
            </a:r>
            <a:r>
              <a:rPr lang="es-ES" sz="1400" dirty="0" err="1"/>
              <a:t>Success</a:t>
            </a:r>
            <a:r>
              <a:rPr lang="es-ES" sz="1400" dirty="0"/>
              <a:t> (</a:t>
            </a:r>
            <a:r>
              <a:rPr lang="es-ES" sz="1400" dirty="0" err="1"/>
              <a:t>drone</a:t>
            </a:r>
            <a:r>
              <a:rPr lang="es-ES" sz="1400" dirty="0"/>
              <a:t> </a:t>
            </a:r>
            <a:r>
              <a:rPr lang="es-ES" sz="1400" dirty="0" err="1"/>
              <a:t>ship</a:t>
            </a:r>
            <a:r>
              <a:rPr lang="es-ES" sz="1400" dirty="0"/>
              <a:t>)' and </a:t>
            </a:r>
          </a:p>
          <a:p>
            <a:pPr marL="0" indent="0">
              <a:buNone/>
            </a:pPr>
            <a:r>
              <a:rPr lang="es-ES" sz="1400" dirty="0"/>
              <a:t>7. %</a:t>
            </a:r>
            <a:r>
              <a:rPr lang="es-ES" sz="1400" dirty="0" err="1"/>
              <a:t>sql</a:t>
            </a:r>
            <a:r>
              <a:rPr lang="es-ES" sz="1400" dirty="0"/>
              <a:t> </a:t>
            </a:r>
            <a:r>
              <a:rPr lang="es-ES" sz="1400" dirty="0" err="1"/>
              <a:t>select</a:t>
            </a:r>
            <a:r>
              <a:rPr lang="es-ES" sz="1400" dirty="0"/>
              <a:t> </a:t>
            </a:r>
            <a:r>
              <a:rPr lang="es-ES" sz="1400" dirty="0" err="1"/>
              <a:t>count</a:t>
            </a:r>
            <a:r>
              <a:rPr lang="es-ES" sz="1400" dirty="0"/>
              <a:t>(MISSION_OUTCOME) as </a:t>
            </a:r>
            <a:r>
              <a:rPr lang="es-ES" sz="1400" dirty="0" err="1"/>
              <a:t>missionoutcomes</a:t>
            </a:r>
            <a:r>
              <a:rPr lang="es-ES" sz="1400" dirty="0"/>
              <a:t> </a:t>
            </a:r>
            <a:r>
              <a:rPr lang="es-ES" sz="1400" dirty="0" err="1"/>
              <a:t>from</a:t>
            </a:r>
            <a:r>
              <a:rPr lang="es-ES" sz="1400" dirty="0"/>
              <a:t> SPACEXTBL GROUP BY MISSION_OUTCOME; </a:t>
            </a:r>
          </a:p>
          <a:p>
            <a:pPr marL="0" indent="0">
              <a:buNone/>
            </a:pPr>
            <a:r>
              <a:rPr lang="es-ES" sz="1400" dirty="0"/>
              <a:t>8. %</a:t>
            </a:r>
            <a:r>
              <a:rPr lang="es-ES" sz="1400" dirty="0" err="1"/>
              <a:t>sql</a:t>
            </a:r>
            <a:r>
              <a:rPr lang="es-ES" sz="1400" dirty="0"/>
              <a:t> </a:t>
            </a:r>
            <a:r>
              <a:rPr lang="es-ES" sz="1400" dirty="0" err="1"/>
              <a:t>select</a:t>
            </a:r>
            <a:r>
              <a:rPr lang="es-ES" sz="1400" dirty="0"/>
              <a:t> BOOSTER_VERSION as </a:t>
            </a:r>
            <a:r>
              <a:rPr lang="es-ES" sz="1400" dirty="0" err="1"/>
              <a:t>boosterversion</a:t>
            </a:r>
            <a:r>
              <a:rPr lang="es-ES" sz="1400" dirty="0"/>
              <a:t> </a:t>
            </a:r>
            <a:r>
              <a:rPr lang="es-ES" sz="1400" dirty="0" err="1"/>
              <a:t>from</a:t>
            </a:r>
            <a:r>
              <a:rPr lang="es-ES" sz="1400" dirty="0"/>
              <a:t> SPACEXTBL </a:t>
            </a:r>
            <a:r>
              <a:rPr lang="es-ES" sz="1400" dirty="0" err="1"/>
              <a:t>where</a:t>
            </a:r>
            <a:r>
              <a:rPr lang="es-ES" sz="1400" dirty="0"/>
              <a:t> PAYLOAD_MASS__KG_=(</a:t>
            </a:r>
            <a:r>
              <a:rPr lang="es-ES" sz="1400" dirty="0" err="1"/>
              <a:t>select</a:t>
            </a:r>
            <a:r>
              <a:rPr lang="es-ES" sz="1400" dirty="0"/>
              <a:t> </a:t>
            </a:r>
            <a:r>
              <a:rPr lang="es-ES" sz="1400" dirty="0" err="1"/>
              <a:t>max</a:t>
            </a:r>
            <a:r>
              <a:rPr lang="es-ES" sz="1400" dirty="0"/>
              <a:t>(PAYLOAD_MASS__KG_) </a:t>
            </a:r>
            <a:r>
              <a:rPr lang="es-ES" sz="1400" dirty="0" err="1"/>
              <a:t>from</a:t>
            </a:r>
            <a:r>
              <a:rPr lang="es-ES" sz="1400" dirty="0"/>
              <a:t> SPACEXTBL); </a:t>
            </a:r>
          </a:p>
          <a:p>
            <a:pPr marL="0" indent="0">
              <a:buNone/>
            </a:pPr>
            <a:r>
              <a:rPr lang="es-ES" sz="1400" dirty="0"/>
              <a:t>9. %</a:t>
            </a:r>
            <a:r>
              <a:rPr lang="es-ES" sz="1400" dirty="0" err="1"/>
              <a:t>sql</a:t>
            </a:r>
            <a:r>
              <a:rPr lang="es-ES" sz="1400" dirty="0"/>
              <a:t> SELECT </a:t>
            </a:r>
            <a:r>
              <a:rPr lang="es-ES" sz="1400" dirty="0" err="1"/>
              <a:t>substr</a:t>
            </a:r>
            <a:r>
              <a:rPr lang="es-ES" sz="1400" dirty="0"/>
              <a:t>(Date, 6, 2) as </a:t>
            </a:r>
            <a:r>
              <a:rPr lang="es-ES" sz="1400" dirty="0" err="1"/>
              <a:t>month</a:t>
            </a:r>
            <a:r>
              <a:rPr lang="es-ES" sz="1400" dirty="0"/>
              <a:t>, MISSION_OUTCOME, BOOSTER_VERSION, LAUNCH_SITE FROM SPACEXTBL WHERE [</a:t>
            </a:r>
            <a:r>
              <a:rPr lang="es-ES" sz="1400" dirty="0" err="1"/>
              <a:t>Landing_Outcome</a:t>
            </a:r>
            <a:r>
              <a:rPr lang="es-ES" sz="1400" dirty="0"/>
              <a:t>] = '</a:t>
            </a:r>
            <a:r>
              <a:rPr lang="es-ES" sz="1400" dirty="0" err="1"/>
              <a:t>Failure</a:t>
            </a:r>
            <a:r>
              <a:rPr lang="es-ES" sz="1400" dirty="0"/>
              <a:t> (</a:t>
            </a:r>
            <a:r>
              <a:rPr lang="es-ES" sz="1400" dirty="0" err="1"/>
              <a:t>drone</a:t>
            </a:r>
            <a:r>
              <a:rPr lang="es-ES" sz="1400" dirty="0"/>
              <a:t> </a:t>
            </a:r>
            <a:r>
              <a:rPr lang="es-ES" sz="1400" dirty="0" err="1"/>
              <a:t>ship</a:t>
            </a:r>
            <a:r>
              <a:rPr lang="es-ES" sz="1400" dirty="0"/>
              <a:t>)' AND </a:t>
            </a:r>
            <a:r>
              <a:rPr lang="es-ES" sz="1400" dirty="0" err="1"/>
              <a:t>substr</a:t>
            </a:r>
            <a:r>
              <a:rPr lang="es-ES" sz="1400" dirty="0"/>
              <a:t>(Date, 1, 4) = '2015’; </a:t>
            </a:r>
          </a:p>
          <a:p>
            <a:pPr marL="0" indent="0">
              <a:buNone/>
            </a:pPr>
            <a:r>
              <a:rPr lang="es-ES" sz="1400" dirty="0"/>
              <a:t>10. %</a:t>
            </a:r>
            <a:r>
              <a:rPr lang="es-ES" sz="1400" dirty="0" err="1"/>
              <a:t>sql</a:t>
            </a:r>
            <a:r>
              <a:rPr lang="es-ES" sz="1400" dirty="0"/>
              <a:t> SELECT LANDING_OUTCOME FROM SPACEXTBL WHERE DATE BETWEEN '2010-06-04' AND '2017- 03-20' ORDER BY DATE DESC;</a:t>
            </a:r>
            <a:endParaRPr lang="en-US" sz="14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1600" dirty="0"/>
              <a:t>• </a:t>
            </a:r>
            <a:r>
              <a:rPr lang="en-US" sz="1600" dirty="0" err="1"/>
              <a:t>folium.Circle</a:t>
            </a:r>
            <a:endParaRPr lang="en-US" sz="1600" dirty="0"/>
          </a:p>
          <a:p>
            <a:pPr marL="0" indent="0">
              <a:lnSpc>
                <a:spcPct val="100000"/>
              </a:lnSpc>
              <a:spcBef>
                <a:spcPts val="1400"/>
              </a:spcBef>
              <a:buNone/>
            </a:pPr>
            <a:r>
              <a:rPr lang="en-US" sz="1600" dirty="0"/>
              <a:t>- to add a highlighted circle area with a text label on a specific coordinate</a:t>
            </a:r>
          </a:p>
          <a:p>
            <a:pPr marL="0" indent="0">
              <a:lnSpc>
                <a:spcPct val="100000"/>
              </a:lnSpc>
              <a:spcBef>
                <a:spcPts val="1400"/>
              </a:spcBef>
              <a:buNone/>
            </a:pPr>
            <a:r>
              <a:rPr lang="en-US" sz="1600" dirty="0"/>
              <a:t> • </a:t>
            </a:r>
            <a:r>
              <a:rPr lang="en-US" sz="1600" dirty="0" err="1"/>
              <a:t>folium.Marker</a:t>
            </a:r>
            <a:endParaRPr lang="en-US" sz="1600" dirty="0"/>
          </a:p>
          <a:p>
            <a:pPr marL="0" indent="0">
              <a:lnSpc>
                <a:spcPct val="100000"/>
              </a:lnSpc>
              <a:spcBef>
                <a:spcPts val="1400"/>
              </a:spcBef>
              <a:buNone/>
            </a:pPr>
            <a:r>
              <a:rPr lang="en-US" sz="1600" dirty="0"/>
              <a:t>- to </a:t>
            </a:r>
            <a:r>
              <a:rPr lang="en-US" sz="1600" dirty="0" err="1"/>
              <a:t>marker_cluster</a:t>
            </a:r>
            <a:endParaRPr lang="en-US" sz="1600" dirty="0"/>
          </a:p>
          <a:p>
            <a:pPr marL="0" indent="0">
              <a:lnSpc>
                <a:spcPct val="100000"/>
              </a:lnSpc>
              <a:spcBef>
                <a:spcPts val="1400"/>
              </a:spcBef>
              <a:buNone/>
            </a:pPr>
            <a:r>
              <a:rPr lang="en-US" sz="1600" dirty="0"/>
              <a:t> • </a:t>
            </a:r>
            <a:r>
              <a:rPr lang="en-US" sz="1600" dirty="0" err="1"/>
              <a:t>folium.Popup</a:t>
            </a:r>
            <a:endParaRPr lang="en-US" sz="1600" dirty="0"/>
          </a:p>
          <a:p>
            <a:pPr>
              <a:lnSpc>
                <a:spcPct val="100000"/>
              </a:lnSpc>
              <a:spcBef>
                <a:spcPts val="1400"/>
              </a:spcBef>
              <a:buFontTx/>
              <a:buChar char="-"/>
            </a:pPr>
            <a:r>
              <a:rPr lang="en-US" sz="1600" dirty="0"/>
              <a:t>is used to display additional information when a user clicks on a marker on a map</a:t>
            </a:r>
          </a:p>
          <a:p>
            <a:pPr marL="0" indent="0">
              <a:lnSpc>
                <a:spcPct val="100000"/>
              </a:lnSpc>
              <a:spcBef>
                <a:spcPts val="1400"/>
              </a:spcBef>
              <a:buNone/>
            </a:pPr>
            <a:r>
              <a:rPr lang="en-US" sz="1600" dirty="0"/>
              <a:t> • </a:t>
            </a:r>
            <a:r>
              <a:rPr lang="en-US" sz="1600" dirty="0" err="1"/>
              <a:t>folium.Map</a:t>
            </a:r>
            <a:endParaRPr lang="en-US" sz="1600" dirty="0"/>
          </a:p>
          <a:p>
            <a:pPr marL="0" indent="0">
              <a:lnSpc>
                <a:spcPct val="100000"/>
              </a:lnSpc>
              <a:spcBef>
                <a:spcPts val="1400"/>
              </a:spcBef>
              <a:buNone/>
            </a:pPr>
            <a:r>
              <a:rPr lang="en-US" sz="1600" dirty="0"/>
              <a:t>- It allows you to set the initial location, zoom level, and other map settings.</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pic>
        <p:nvPicPr>
          <p:cNvPr id="6" name="Imagen 5">
            <a:extLst>
              <a:ext uri="{FF2B5EF4-FFF2-40B4-BE49-F238E27FC236}">
                <a16:creationId xmlns:a16="http://schemas.microsoft.com/office/drawing/2014/main" id="{0B053655-C0F6-AADF-20FA-74032599A853}"/>
              </a:ext>
            </a:extLst>
          </p:cNvPr>
          <p:cNvPicPr>
            <a:picLocks noChangeAspect="1"/>
          </p:cNvPicPr>
          <p:nvPr/>
        </p:nvPicPr>
        <p:blipFill>
          <a:blip r:embed="rId3"/>
          <a:stretch>
            <a:fillRect/>
          </a:stretch>
        </p:blipFill>
        <p:spPr>
          <a:xfrm>
            <a:off x="292675" y="1355271"/>
            <a:ext cx="10598483" cy="4881390"/>
          </a:xfrm>
          <a:prstGeom prst="rect">
            <a:avLst/>
          </a:prstGeom>
        </p:spPr>
      </p:pic>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1600" dirty="0"/>
              <a:t>• Perform exploratory Data Analysis and determine Training Labels • create a column for the class • Standardize the data • Split into training data and test data • Find best Hyperparameter for SVM, Classification Trees and Logistic Regression • Find the method performs best using test data</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37280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1600" dirty="0"/>
              <a:t>Launch success has improved • KSC LC-39A has the highest success rate among landing sites • Orbits ES-L1, GEO, HEO, and SSO have a 100% cusses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1600" dirty="0"/>
              <a:t>Launch sites are fare </a:t>
            </a:r>
            <a:r>
              <a:rPr lang="en-US" sz="1600" dirty="0" err="1"/>
              <a:t>engough</a:t>
            </a:r>
            <a:r>
              <a:rPr lang="en-US" sz="1600" dirty="0"/>
              <a:t> to make </a:t>
            </a:r>
            <a:r>
              <a:rPr lang="en-US" sz="1600" dirty="0" err="1"/>
              <a:t>demage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a:lnSpc>
                <a:spcPct val="100000"/>
              </a:lnSpc>
              <a:spcBef>
                <a:spcPts val="1400"/>
              </a:spcBef>
            </a:pPr>
            <a:r>
              <a:rPr lang="en-US" sz="1600" dirty="0"/>
              <a:t>Decision Tree model is the best predictive model for the dataset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Imagen 5">
            <a:extLst>
              <a:ext uri="{FF2B5EF4-FFF2-40B4-BE49-F238E27FC236}">
                <a16:creationId xmlns:a16="http://schemas.microsoft.com/office/drawing/2014/main" id="{ACDE95B4-FB46-205F-BFD5-28AA7FECFB4F}"/>
              </a:ext>
            </a:extLst>
          </p:cNvPr>
          <p:cNvPicPr>
            <a:picLocks noChangeAspect="1"/>
          </p:cNvPicPr>
          <p:nvPr/>
        </p:nvPicPr>
        <p:blipFill>
          <a:blip r:embed="rId3"/>
          <a:stretch>
            <a:fillRect/>
          </a:stretch>
        </p:blipFill>
        <p:spPr>
          <a:xfrm>
            <a:off x="1039953" y="1423023"/>
            <a:ext cx="4429743" cy="4077269"/>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Imagen 5">
            <a:extLst>
              <a:ext uri="{FF2B5EF4-FFF2-40B4-BE49-F238E27FC236}">
                <a16:creationId xmlns:a16="http://schemas.microsoft.com/office/drawing/2014/main" id="{ED2F0D63-33F2-7300-B3BE-3F579604C85F}"/>
              </a:ext>
            </a:extLst>
          </p:cNvPr>
          <p:cNvPicPr>
            <a:picLocks noChangeAspect="1"/>
          </p:cNvPicPr>
          <p:nvPr/>
        </p:nvPicPr>
        <p:blipFill>
          <a:blip r:embed="rId3"/>
          <a:stretch>
            <a:fillRect/>
          </a:stretch>
        </p:blipFill>
        <p:spPr>
          <a:xfrm>
            <a:off x="1371601" y="1919076"/>
            <a:ext cx="8382510" cy="3338723"/>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Imagen 5">
            <a:extLst>
              <a:ext uri="{FF2B5EF4-FFF2-40B4-BE49-F238E27FC236}">
                <a16:creationId xmlns:a16="http://schemas.microsoft.com/office/drawing/2014/main" id="{4A8BF69B-38B1-F8B5-EFF0-B2DAEF3AC0AC}"/>
              </a:ext>
            </a:extLst>
          </p:cNvPr>
          <p:cNvPicPr>
            <a:picLocks noChangeAspect="1"/>
          </p:cNvPicPr>
          <p:nvPr/>
        </p:nvPicPr>
        <p:blipFill>
          <a:blip r:embed="rId3"/>
          <a:stretch>
            <a:fillRect/>
          </a:stretch>
        </p:blipFill>
        <p:spPr>
          <a:xfrm>
            <a:off x="1374651" y="1477405"/>
            <a:ext cx="5001323" cy="4686954"/>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Imagen 5">
            <a:extLst>
              <a:ext uri="{FF2B5EF4-FFF2-40B4-BE49-F238E27FC236}">
                <a16:creationId xmlns:a16="http://schemas.microsoft.com/office/drawing/2014/main" id="{9F75661C-E90D-B9E2-C574-F4BD6C572C9F}"/>
              </a:ext>
            </a:extLst>
          </p:cNvPr>
          <p:cNvPicPr>
            <a:picLocks noChangeAspect="1"/>
          </p:cNvPicPr>
          <p:nvPr/>
        </p:nvPicPr>
        <p:blipFill>
          <a:blip r:embed="rId3"/>
          <a:stretch>
            <a:fillRect/>
          </a:stretch>
        </p:blipFill>
        <p:spPr>
          <a:xfrm>
            <a:off x="2256889" y="1695208"/>
            <a:ext cx="7678222" cy="3467584"/>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Imagen 5">
            <a:extLst>
              <a:ext uri="{FF2B5EF4-FFF2-40B4-BE49-F238E27FC236}">
                <a16:creationId xmlns:a16="http://schemas.microsoft.com/office/drawing/2014/main" id="{53AF7035-2247-D78D-383D-0FA6872AD53C}"/>
              </a:ext>
            </a:extLst>
          </p:cNvPr>
          <p:cNvPicPr>
            <a:picLocks noChangeAspect="1"/>
          </p:cNvPicPr>
          <p:nvPr/>
        </p:nvPicPr>
        <p:blipFill>
          <a:blip r:embed="rId3"/>
          <a:stretch>
            <a:fillRect/>
          </a:stretch>
        </p:blipFill>
        <p:spPr>
          <a:xfrm>
            <a:off x="1818678" y="1386957"/>
            <a:ext cx="8554644" cy="4182059"/>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Imagen 5">
            <a:extLst>
              <a:ext uri="{FF2B5EF4-FFF2-40B4-BE49-F238E27FC236}">
                <a16:creationId xmlns:a16="http://schemas.microsoft.com/office/drawing/2014/main" id="{1BBC3E24-8171-006D-D52B-41B3BA8BE8B9}"/>
              </a:ext>
            </a:extLst>
          </p:cNvPr>
          <p:cNvPicPr>
            <a:picLocks noChangeAspect="1"/>
          </p:cNvPicPr>
          <p:nvPr/>
        </p:nvPicPr>
        <p:blipFill>
          <a:blip r:embed="rId3"/>
          <a:stretch>
            <a:fillRect/>
          </a:stretch>
        </p:blipFill>
        <p:spPr>
          <a:xfrm>
            <a:off x="3304785" y="1329799"/>
            <a:ext cx="5582429" cy="429637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Imagen 5">
            <a:extLst>
              <a:ext uri="{FF2B5EF4-FFF2-40B4-BE49-F238E27FC236}">
                <a16:creationId xmlns:a16="http://schemas.microsoft.com/office/drawing/2014/main" id="{922D2F02-2353-3058-A240-35240179C183}"/>
              </a:ext>
            </a:extLst>
          </p:cNvPr>
          <p:cNvPicPr>
            <a:picLocks noChangeAspect="1"/>
          </p:cNvPicPr>
          <p:nvPr/>
        </p:nvPicPr>
        <p:blipFill>
          <a:blip r:embed="rId3"/>
          <a:stretch>
            <a:fillRect/>
          </a:stretch>
        </p:blipFill>
        <p:spPr>
          <a:xfrm>
            <a:off x="2847521" y="1680918"/>
            <a:ext cx="6496957" cy="3496163"/>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Imagen 5">
            <a:extLst>
              <a:ext uri="{FF2B5EF4-FFF2-40B4-BE49-F238E27FC236}">
                <a16:creationId xmlns:a16="http://schemas.microsoft.com/office/drawing/2014/main" id="{0CED0C32-64A8-26C4-AA58-79312AA902DA}"/>
              </a:ext>
            </a:extLst>
          </p:cNvPr>
          <p:cNvPicPr>
            <a:picLocks noChangeAspect="1"/>
          </p:cNvPicPr>
          <p:nvPr/>
        </p:nvPicPr>
        <p:blipFill>
          <a:blip r:embed="rId3"/>
          <a:stretch>
            <a:fillRect/>
          </a:stretch>
        </p:blipFill>
        <p:spPr>
          <a:xfrm>
            <a:off x="2623653" y="1338600"/>
            <a:ext cx="6944694" cy="5029902"/>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Imagen 5">
            <a:extLst>
              <a:ext uri="{FF2B5EF4-FFF2-40B4-BE49-F238E27FC236}">
                <a16:creationId xmlns:a16="http://schemas.microsoft.com/office/drawing/2014/main" id="{9480BB97-5E42-A802-30C5-0BA03DAE008E}"/>
              </a:ext>
            </a:extLst>
          </p:cNvPr>
          <p:cNvPicPr>
            <a:picLocks noChangeAspect="1"/>
          </p:cNvPicPr>
          <p:nvPr/>
        </p:nvPicPr>
        <p:blipFill>
          <a:blip r:embed="rId3"/>
          <a:stretch>
            <a:fillRect/>
          </a:stretch>
        </p:blipFill>
        <p:spPr>
          <a:xfrm>
            <a:off x="3433391" y="2538288"/>
            <a:ext cx="5325218" cy="178142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Imagen 5">
            <a:extLst>
              <a:ext uri="{FF2B5EF4-FFF2-40B4-BE49-F238E27FC236}">
                <a16:creationId xmlns:a16="http://schemas.microsoft.com/office/drawing/2014/main" id="{023F9A52-F824-BB34-7B37-996ED6729D67}"/>
              </a:ext>
            </a:extLst>
          </p:cNvPr>
          <p:cNvPicPr>
            <a:picLocks noChangeAspect="1"/>
          </p:cNvPicPr>
          <p:nvPr/>
        </p:nvPicPr>
        <p:blipFill>
          <a:blip r:embed="rId3"/>
          <a:stretch>
            <a:fillRect/>
          </a:stretch>
        </p:blipFill>
        <p:spPr>
          <a:xfrm>
            <a:off x="3271443" y="2523998"/>
            <a:ext cx="5649113" cy="1810003"/>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Imagen 5">
            <a:extLst>
              <a:ext uri="{FF2B5EF4-FFF2-40B4-BE49-F238E27FC236}">
                <a16:creationId xmlns:a16="http://schemas.microsoft.com/office/drawing/2014/main" id="{0ACBB8C9-A7C0-50EE-7D92-5466E3CAF9D0}"/>
              </a:ext>
            </a:extLst>
          </p:cNvPr>
          <p:cNvPicPr>
            <a:picLocks noChangeAspect="1"/>
          </p:cNvPicPr>
          <p:nvPr/>
        </p:nvPicPr>
        <p:blipFill>
          <a:blip r:embed="rId3"/>
          <a:stretch>
            <a:fillRect/>
          </a:stretch>
        </p:blipFill>
        <p:spPr>
          <a:xfrm>
            <a:off x="3223811" y="2300130"/>
            <a:ext cx="5744377" cy="225774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Imagen 2">
            <a:extLst>
              <a:ext uri="{FF2B5EF4-FFF2-40B4-BE49-F238E27FC236}">
                <a16:creationId xmlns:a16="http://schemas.microsoft.com/office/drawing/2014/main" id="{71B1158C-6EFB-91B2-91EF-04D6FFBC9801}"/>
              </a:ext>
            </a:extLst>
          </p:cNvPr>
          <p:cNvPicPr>
            <a:picLocks noChangeAspect="1"/>
          </p:cNvPicPr>
          <p:nvPr/>
        </p:nvPicPr>
        <p:blipFill>
          <a:blip r:embed="rId3"/>
          <a:stretch>
            <a:fillRect/>
          </a:stretch>
        </p:blipFill>
        <p:spPr>
          <a:xfrm>
            <a:off x="1952046" y="1842866"/>
            <a:ext cx="8287907" cy="3172268"/>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9186"/>
            <a:ext cx="5866440" cy="4131128"/>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Summary of methodologies</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 Data collection</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 Data wrangling</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 EDA with data visualization</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 EDA with SQL</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 </a:t>
            </a:r>
            <a:r>
              <a:rPr lang="en-US" sz="1600" dirty="0" err="1">
                <a:solidFill>
                  <a:schemeClr val="accent3">
                    <a:lumMod val="25000"/>
                  </a:schemeClr>
                </a:solidFill>
                <a:latin typeface="Abadi" panose="020B0604020104020204" pitchFamily="34" charset="0"/>
              </a:rPr>
              <a:t>Intecartive</a:t>
            </a:r>
            <a:r>
              <a:rPr lang="en-US" sz="1600" dirty="0">
                <a:solidFill>
                  <a:schemeClr val="accent3">
                    <a:lumMod val="25000"/>
                  </a:schemeClr>
                </a:solidFill>
                <a:latin typeface="Abadi" panose="020B0604020104020204" pitchFamily="34" charset="0"/>
              </a:rPr>
              <a:t> map building with Folium</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 Dashboard building with </a:t>
            </a:r>
            <a:r>
              <a:rPr lang="en-US" sz="1600" dirty="0" err="1">
                <a:solidFill>
                  <a:schemeClr val="accent3">
                    <a:lumMod val="25000"/>
                  </a:schemeClr>
                </a:solidFill>
                <a:latin typeface="Abadi" panose="020B0604020104020204" pitchFamily="34" charset="0"/>
              </a:rPr>
              <a:t>Plotly</a:t>
            </a:r>
            <a:r>
              <a:rPr lang="en-US" sz="1600" dirty="0">
                <a:solidFill>
                  <a:schemeClr val="accent3">
                    <a:lumMod val="25000"/>
                  </a:schemeClr>
                </a:solidFill>
                <a:latin typeface="Abadi" panose="020B0604020104020204" pitchFamily="34" charset="0"/>
              </a:rPr>
              <a:t> Dash</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 Predictive analysis with classification</a:t>
            </a:r>
          </a:p>
          <a:p>
            <a:pPr>
              <a:lnSpc>
                <a:spcPct val="100000"/>
              </a:lnSpc>
              <a:spcBef>
                <a:spcPts val="1400"/>
              </a:spcBef>
            </a:pPr>
            <a:r>
              <a:rPr lang="en-US" sz="1600" dirty="0">
                <a:solidFill>
                  <a:schemeClr val="accent3">
                    <a:lumMod val="25000"/>
                  </a:schemeClr>
                </a:solidFill>
                <a:latin typeface="Abadi" panose="020B0604020104020204" pitchFamily="34" charset="0"/>
              </a:rPr>
              <a:t>Summary of all results</a:t>
            </a:r>
          </a:p>
          <a:p>
            <a:pPr>
              <a:lnSpc>
                <a:spcPct val="100000"/>
              </a:lnSpc>
              <a:spcBef>
                <a:spcPts val="1400"/>
              </a:spcBef>
              <a:buFontTx/>
              <a:buChar char="-"/>
            </a:pPr>
            <a:r>
              <a:rPr lang="en-US" sz="1600" dirty="0">
                <a:solidFill>
                  <a:schemeClr val="accent3">
                    <a:lumMod val="25000"/>
                  </a:schemeClr>
                </a:solidFill>
                <a:latin typeface="Abadi" panose="020B0604020104020204" pitchFamily="34" charset="0"/>
              </a:rPr>
              <a:t>EDA result</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 </a:t>
            </a:r>
            <a:r>
              <a:rPr lang="en-US" sz="1600" dirty="0" err="1">
                <a:solidFill>
                  <a:schemeClr val="accent3">
                    <a:lumMod val="25000"/>
                  </a:schemeClr>
                </a:solidFill>
                <a:latin typeface="Abadi" panose="020B0604020104020204" pitchFamily="34" charset="0"/>
              </a:rPr>
              <a:t>Intereactive</a:t>
            </a:r>
            <a:r>
              <a:rPr lang="en-US" sz="1600" dirty="0">
                <a:solidFill>
                  <a:schemeClr val="accent3">
                    <a:lumMod val="25000"/>
                  </a:schemeClr>
                </a:solidFill>
                <a:latin typeface="Abadi" panose="020B0604020104020204" pitchFamily="34" charset="0"/>
              </a:rPr>
              <a:t> analytics</a:t>
            </a:r>
          </a:p>
          <a:p>
            <a:pPr marL="0" indent="0">
              <a:lnSpc>
                <a:spcPct val="100000"/>
              </a:lnSpc>
              <a:spcBef>
                <a:spcPts val="1400"/>
              </a:spcBef>
              <a:buNone/>
            </a:pPr>
            <a:r>
              <a:rPr lang="en-US" sz="1600" dirty="0">
                <a:solidFill>
                  <a:schemeClr val="accent3">
                    <a:lumMod val="25000"/>
                  </a:schemeClr>
                </a:solidFill>
                <a:latin typeface="Abadi" panose="020B0604020104020204" pitchFamily="34" charset="0"/>
              </a:rPr>
              <a:t>- Predictive </a:t>
            </a:r>
            <a:r>
              <a:rPr lang="en-US" sz="1600" dirty="0" err="1">
                <a:solidFill>
                  <a:schemeClr val="accent3">
                    <a:lumMod val="25000"/>
                  </a:schemeClr>
                </a:solidFill>
                <a:latin typeface="Abadi" panose="020B0604020104020204" pitchFamily="34" charset="0"/>
              </a:rPr>
              <a:t>analiytics</a:t>
            </a:r>
            <a:endParaRPr lang="en-US" sz="16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Imagen 5">
            <a:extLst>
              <a:ext uri="{FF2B5EF4-FFF2-40B4-BE49-F238E27FC236}">
                <a16:creationId xmlns:a16="http://schemas.microsoft.com/office/drawing/2014/main" id="{E92E4E93-733A-81FF-4AE4-01A997C0862D}"/>
              </a:ext>
            </a:extLst>
          </p:cNvPr>
          <p:cNvPicPr>
            <a:picLocks noChangeAspect="1"/>
          </p:cNvPicPr>
          <p:nvPr/>
        </p:nvPicPr>
        <p:blipFill>
          <a:blip r:embed="rId3"/>
          <a:stretch>
            <a:fillRect/>
          </a:stretch>
        </p:blipFill>
        <p:spPr>
          <a:xfrm>
            <a:off x="1185177" y="1599944"/>
            <a:ext cx="9821646" cy="365811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Imagen 5">
            <a:extLst>
              <a:ext uri="{FF2B5EF4-FFF2-40B4-BE49-F238E27FC236}">
                <a16:creationId xmlns:a16="http://schemas.microsoft.com/office/drawing/2014/main" id="{8E89272A-C833-0E73-683A-E5FD293C6A01}"/>
              </a:ext>
            </a:extLst>
          </p:cNvPr>
          <p:cNvPicPr>
            <a:picLocks noChangeAspect="1"/>
          </p:cNvPicPr>
          <p:nvPr/>
        </p:nvPicPr>
        <p:blipFill>
          <a:blip r:embed="rId3"/>
          <a:stretch>
            <a:fillRect/>
          </a:stretch>
        </p:blipFill>
        <p:spPr>
          <a:xfrm>
            <a:off x="2223547" y="1388245"/>
            <a:ext cx="7744906" cy="519185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Imagen 5">
            <a:extLst>
              <a:ext uri="{FF2B5EF4-FFF2-40B4-BE49-F238E27FC236}">
                <a16:creationId xmlns:a16="http://schemas.microsoft.com/office/drawing/2014/main" id="{2D8CC8A3-55F2-DD2E-6031-3CCAFB81F0D9}"/>
              </a:ext>
            </a:extLst>
          </p:cNvPr>
          <p:cNvPicPr>
            <a:picLocks noChangeAspect="1"/>
          </p:cNvPicPr>
          <p:nvPr/>
        </p:nvPicPr>
        <p:blipFill>
          <a:blip r:embed="rId3"/>
          <a:stretch>
            <a:fillRect/>
          </a:stretch>
        </p:blipFill>
        <p:spPr>
          <a:xfrm>
            <a:off x="868769" y="1506037"/>
            <a:ext cx="10421804" cy="39439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Imagen 5">
            <a:extLst>
              <a:ext uri="{FF2B5EF4-FFF2-40B4-BE49-F238E27FC236}">
                <a16:creationId xmlns:a16="http://schemas.microsoft.com/office/drawing/2014/main" id="{217D8C20-6710-A735-2152-23EC8984CD28}"/>
              </a:ext>
            </a:extLst>
          </p:cNvPr>
          <p:cNvPicPr>
            <a:picLocks noChangeAspect="1"/>
          </p:cNvPicPr>
          <p:nvPr/>
        </p:nvPicPr>
        <p:blipFill>
          <a:blip r:embed="rId3"/>
          <a:stretch>
            <a:fillRect/>
          </a:stretch>
        </p:blipFill>
        <p:spPr>
          <a:xfrm>
            <a:off x="3159981" y="1328431"/>
            <a:ext cx="5555759" cy="4697142"/>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map</a:t>
            </a:r>
          </a:p>
        </p:txBody>
      </p:sp>
      <p:pic>
        <p:nvPicPr>
          <p:cNvPr id="6" name="Imagen 5">
            <a:extLst>
              <a:ext uri="{FF2B5EF4-FFF2-40B4-BE49-F238E27FC236}">
                <a16:creationId xmlns:a16="http://schemas.microsoft.com/office/drawing/2014/main" id="{50F48E9C-DDB4-DB37-243F-AA9FF72487CB}"/>
              </a:ext>
            </a:extLst>
          </p:cNvPr>
          <p:cNvPicPr>
            <a:picLocks noChangeAspect="1"/>
          </p:cNvPicPr>
          <p:nvPr/>
        </p:nvPicPr>
        <p:blipFill>
          <a:blip r:embed="rId3"/>
          <a:stretch>
            <a:fillRect/>
          </a:stretch>
        </p:blipFill>
        <p:spPr>
          <a:xfrm>
            <a:off x="2109231" y="1361786"/>
            <a:ext cx="7973538" cy="413442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map</a:t>
            </a:r>
          </a:p>
        </p:txBody>
      </p:sp>
      <p:pic>
        <p:nvPicPr>
          <p:cNvPr id="4" name="Imagen 3">
            <a:extLst>
              <a:ext uri="{FF2B5EF4-FFF2-40B4-BE49-F238E27FC236}">
                <a16:creationId xmlns:a16="http://schemas.microsoft.com/office/drawing/2014/main" id="{7253FC8C-2143-5F2E-023C-929A638C54F5}"/>
              </a:ext>
            </a:extLst>
          </p:cNvPr>
          <p:cNvPicPr>
            <a:picLocks noChangeAspect="1"/>
          </p:cNvPicPr>
          <p:nvPr/>
        </p:nvPicPr>
        <p:blipFill>
          <a:blip r:embed="rId3"/>
          <a:stretch>
            <a:fillRect/>
          </a:stretch>
        </p:blipFill>
        <p:spPr>
          <a:xfrm>
            <a:off x="993295" y="1367176"/>
            <a:ext cx="10107436" cy="497274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map with markers</a:t>
            </a:r>
          </a:p>
        </p:txBody>
      </p:sp>
      <p:pic>
        <p:nvPicPr>
          <p:cNvPr id="4" name="Imagen 3">
            <a:extLst>
              <a:ext uri="{FF2B5EF4-FFF2-40B4-BE49-F238E27FC236}">
                <a16:creationId xmlns:a16="http://schemas.microsoft.com/office/drawing/2014/main" id="{21F55875-1238-2CE4-4476-BE291E9EC920}"/>
              </a:ext>
            </a:extLst>
          </p:cNvPr>
          <p:cNvPicPr>
            <a:picLocks noChangeAspect="1"/>
          </p:cNvPicPr>
          <p:nvPr/>
        </p:nvPicPr>
        <p:blipFill>
          <a:blip r:embed="rId3"/>
          <a:stretch>
            <a:fillRect/>
          </a:stretch>
        </p:blipFill>
        <p:spPr>
          <a:xfrm>
            <a:off x="2094941" y="1444770"/>
            <a:ext cx="8002117" cy="445832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4" name="Imagen 3">
            <a:extLst>
              <a:ext uri="{FF2B5EF4-FFF2-40B4-BE49-F238E27FC236}">
                <a16:creationId xmlns:a16="http://schemas.microsoft.com/office/drawing/2014/main" id="{6ABB61FD-05C1-4994-2968-758BCDA486BB}"/>
              </a:ext>
            </a:extLst>
          </p:cNvPr>
          <p:cNvPicPr>
            <a:picLocks noChangeAspect="1"/>
          </p:cNvPicPr>
          <p:nvPr/>
        </p:nvPicPr>
        <p:blipFill>
          <a:blip r:embed="rId3"/>
          <a:stretch>
            <a:fillRect/>
          </a:stretch>
        </p:blipFill>
        <p:spPr>
          <a:xfrm>
            <a:off x="746219" y="1336531"/>
            <a:ext cx="10275569" cy="480253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83871"/>
            <a:ext cx="10399485" cy="44417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1600" dirty="0"/>
              <a:t>The commercial space age has arrived, making space travel more accessible. Companies like Virgin Galactic, Rocket Lab, and Blue Origin are pioneering various aspects of space travel and satellite services. Among these, SpaceX stands out with significant achievements such as sending spacecraft to the International Space Station, launching the Starlink satellite internet constellation, and conducting manned space missions. A key factor in SpaceX's success is the relatively low cost of its Falcon 9 rocket launches, priced at $62 million compared to other providers' $165 million. This cost efficiency is largely due to SpaceX's ability to reuse the first stage of its rockets. </a:t>
            </a: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a:spcBef>
                <a:spcPts val="1400"/>
              </a:spcBef>
            </a:pPr>
            <a:r>
              <a:rPr lang="en-US" sz="1600" dirty="0"/>
              <a:t>Space Y, a new rocket company and aims to compete with SpaceX. However, Space Y faces a significant challenge: determining the cost of each rocket launch. Unlike SpaceX, which has mastered the art of reusing the first stage of its rockets, Space Y needs to predict whether the first stage of their rockets will land successfully. This prediction is crucial because it directly impacts the overall cost of the launch. So the aim of presentation to predict the </a:t>
            </a:r>
            <a:r>
              <a:rPr lang="en-US" sz="1600" dirty="0" err="1"/>
              <a:t>succesfull</a:t>
            </a:r>
            <a:r>
              <a:rPr lang="en-US" sz="1600" dirty="0"/>
              <a:t> missions to save costs, </a:t>
            </a:r>
            <a:r>
              <a:rPr lang="en-US" sz="1600" dirty="0" err="1"/>
              <a:t>demages</a:t>
            </a:r>
            <a:r>
              <a:rPr lang="en-US" sz="1600" dirty="0"/>
              <a:t>.</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4" name="Imagen 3">
            <a:extLst>
              <a:ext uri="{FF2B5EF4-FFF2-40B4-BE49-F238E27FC236}">
                <a16:creationId xmlns:a16="http://schemas.microsoft.com/office/drawing/2014/main" id="{1FD82237-90C8-49C8-69E2-6E07B16D8B70}"/>
              </a:ext>
            </a:extLst>
          </p:cNvPr>
          <p:cNvPicPr>
            <a:picLocks noChangeAspect="1"/>
          </p:cNvPicPr>
          <p:nvPr/>
        </p:nvPicPr>
        <p:blipFill>
          <a:blip r:embed="rId3"/>
          <a:stretch>
            <a:fillRect/>
          </a:stretch>
        </p:blipFill>
        <p:spPr>
          <a:xfrm>
            <a:off x="702124" y="1339967"/>
            <a:ext cx="10344303" cy="4834654"/>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4" name="Imagen 3">
            <a:extLst>
              <a:ext uri="{FF2B5EF4-FFF2-40B4-BE49-F238E27FC236}">
                <a16:creationId xmlns:a16="http://schemas.microsoft.com/office/drawing/2014/main" id="{881549E5-C19A-37AA-0D05-AB2CE236AF53}"/>
              </a:ext>
            </a:extLst>
          </p:cNvPr>
          <p:cNvPicPr>
            <a:picLocks noChangeAspect="1"/>
          </p:cNvPicPr>
          <p:nvPr/>
        </p:nvPicPr>
        <p:blipFill>
          <a:blip r:embed="rId3"/>
          <a:stretch>
            <a:fillRect/>
          </a:stretch>
        </p:blipFill>
        <p:spPr>
          <a:xfrm>
            <a:off x="1126671" y="1594885"/>
            <a:ext cx="9763940" cy="456340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Imagen 2">
            <a:extLst>
              <a:ext uri="{FF2B5EF4-FFF2-40B4-BE49-F238E27FC236}">
                <a16:creationId xmlns:a16="http://schemas.microsoft.com/office/drawing/2014/main" id="{AD7CFAA4-A0A2-11B6-E65F-D645702D1C90}"/>
              </a:ext>
            </a:extLst>
          </p:cNvPr>
          <p:cNvPicPr>
            <a:picLocks noChangeAspect="1"/>
          </p:cNvPicPr>
          <p:nvPr/>
        </p:nvPicPr>
        <p:blipFill>
          <a:blip r:embed="rId3"/>
          <a:stretch>
            <a:fillRect/>
          </a:stretch>
        </p:blipFill>
        <p:spPr>
          <a:xfrm>
            <a:off x="2604600" y="1589703"/>
            <a:ext cx="6982799" cy="4201111"/>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Imagen 2">
            <a:extLst>
              <a:ext uri="{FF2B5EF4-FFF2-40B4-BE49-F238E27FC236}">
                <a16:creationId xmlns:a16="http://schemas.microsoft.com/office/drawing/2014/main" id="{68F87673-E6A2-576C-FD09-2E763DB4E9C3}"/>
              </a:ext>
            </a:extLst>
          </p:cNvPr>
          <p:cNvPicPr>
            <a:picLocks noChangeAspect="1"/>
          </p:cNvPicPr>
          <p:nvPr/>
        </p:nvPicPr>
        <p:blipFill>
          <a:blip r:embed="rId3"/>
          <a:stretch>
            <a:fillRect/>
          </a:stretch>
        </p:blipFill>
        <p:spPr>
          <a:xfrm>
            <a:off x="1263170" y="2066735"/>
            <a:ext cx="3591426" cy="2724530"/>
          </a:xfrm>
          <a:prstGeom prst="rect">
            <a:avLst/>
          </a:prstGeom>
        </p:spPr>
      </p:pic>
      <p:pic>
        <p:nvPicPr>
          <p:cNvPr id="7" name="Imagen 6">
            <a:extLst>
              <a:ext uri="{FF2B5EF4-FFF2-40B4-BE49-F238E27FC236}">
                <a16:creationId xmlns:a16="http://schemas.microsoft.com/office/drawing/2014/main" id="{DD9B0AC8-FD91-C9FB-F7E4-E96E1833A805}"/>
              </a:ext>
            </a:extLst>
          </p:cNvPr>
          <p:cNvPicPr>
            <a:picLocks noChangeAspect="1"/>
          </p:cNvPicPr>
          <p:nvPr/>
        </p:nvPicPr>
        <p:blipFill>
          <a:blip r:embed="rId4"/>
          <a:stretch>
            <a:fillRect/>
          </a:stretch>
        </p:blipFill>
        <p:spPr>
          <a:xfrm>
            <a:off x="6092941" y="2085787"/>
            <a:ext cx="4839375" cy="268642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7443260" cy="4351338"/>
          </a:xfrm>
          <a:prstGeom prst="rect">
            <a:avLst/>
          </a:prstGeom>
        </p:spPr>
        <p:txBody>
          <a:bodyPr>
            <a:normAutofit/>
          </a:bodyPr>
          <a:lstStyle/>
          <a:p>
            <a:pPr marL="0" indent="0">
              <a:lnSpc>
                <a:spcPct val="100000"/>
              </a:lnSpc>
              <a:spcBef>
                <a:spcPts val="1400"/>
              </a:spcBef>
              <a:buNone/>
            </a:pPr>
            <a:r>
              <a:rPr lang="en-US" sz="1600" dirty="0"/>
              <a:t>- LR, SVM, KNN are top-performing models for forecasting outcomes in this data</a:t>
            </a:r>
          </a:p>
          <a:p>
            <a:pPr>
              <a:lnSpc>
                <a:spcPct val="100000"/>
              </a:lnSpc>
              <a:spcBef>
                <a:spcPts val="1400"/>
              </a:spcBef>
              <a:buFontTx/>
              <a:buChar char="-"/>
            </a:pPr>
            <a:r>
              <a:rPr lang="en-US" sz="1600" dirty="0"/>
              <a:t>Lighter </a:t>
            </a:r>
            <a:r>
              <a:rPr lang="en-US" sz="1600" dirty="0" err="1"/>
              <a:t>paylods</a:t>
            </a:r>
            <a:r>
              <a:rPr lang="en-US" sz="1600" dirty="0"/>
              <a:t> have a higher performance</a:t>
            </a:r>
          </a:p>
          <a:p>
            <a:pPr>
              <a:lnSpc>
                <a:spcPct val="100000"/>
              </a:lnSpc>
              <a:spcBef>
                <a:spcPts val="1400"/>
              </a:spcBef>
              <a:buFontTx/>
              <a:buChar char="-"/>
            </a:pPr>
            <a:r>
              <a:rPr lang="en-US" sz="1600" dirty="0"/>
              <a:t>Launch sites are fare </a:t>
            </a:r>
            <a:r>
              <a:rPr lang="en-US" sz="1600" dirty="0" err="1"/>
              <a:t>engough</a:t>
            </a:r>
            <a:r>
              <a:rPr lang="en-US" sz="1600" dirty="0"/>
              <a:t> to make </a:t>
            </a:r>
            <a:r>
              <a:rPr lang="en-US" sz="1600" dirty="0" err="1"/>
              <a:t>demage</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0" indent="0">
              <a:lnSpc>
                <a:spcPct val="100000"/>
              </a:lnSpc>
              <a:spcBef>
                <a:spcPts val="1400"/>
              </a:spcBef>
              <a:buNone/>
            </a:pPr>
            <a:r>
              <a:rPr lang="es-ES" sz="1600" dirty="0"/>
              <a:t>• Python </a:t>
            </a:r>
            <a:r>
              <a:rPr lang="es-ES" sz="1600" dirty="0" err="1"/>
              <a:t>code</a:t>
            </a:r>
            <a:r>
              <a:rPr lang="es-ES" sz="1600" dirty="0"/>
              <a:t> </a:t>
            </a:r>
            <a:r>
              <a:rPr lang="es-ES" sz="1600" dirty="0" err="1"/>
              <a:t>snippets</a:t>
            </a:r>
            <a:endParaRPr lang="es-ES" sz="1600" dirty="0"/>
          </a:p>
          <a:p>
            <a:pPr marL="0" indent="0">
              <a:lnSpc>
                <a:spcPct val="100000"/>
              </a:lnSpc>
              <a:spcBef>
                <a:spcPts val="1400"/>
              </a:spcBef>
              <a:buNone/>
            </a:pPr>
            <a:r>
              <a:rPr lang="es-ES" sz="1600" dirty="0"/>
              <a:t> • SQL </a:t>
            </a:r>
            <a:r>
              <a:rPr lang="es-ES" sz="1600" dirty="0" err="1"/>
              <a:t>queries</a:t>
            </a:r>
            <a:r>
              <a:rPr lang="es-ES" sz="1600" dirty="0"/>
              <a:t>, charts</a:t>
            </a:r>
          </a:p>
          <a:p>
            <a:pPr marL="0" indent="0">
              <a:lnSpc>
                <a:spcPct val="100000"/>
              </a:lnSpc>
              <a:spcBef>
                <a:spcPts val="1400"/>
              </a:spcBef>
              <a:buNone/>
            </a:pPr>
            <a:r>
              <a:rPr lang="es-ES" sz="1600" dirty="0"/>
              <a:t> • Notebook outputs</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6600" dirty="0"/>
              <a:t>SpaceX Open source Rest API </a:t>
            </a:r>
            <a:r>
              <a:rPr lang="en-US" sz="7600" dirty="0">
                <a:solidFill>
                  <a:schemeClr val="bg2">
                    <a:lumMod val="50000"/>
                  </a:schemeClr>
                </a:solidFill>
                <a:latin typeface="Abadi"/>
              </a:rPr>
              <a: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6600" dirty="0"/>
              <a:t>Transforming categorical data using One Hot Encoding for machine learning algorithms and removing any empty or </a:t>
            </a:r>
            <a:r>
              <a:rPr lang="en-US" sz="6600" dirty="0" err="1"/>
              <a:t>unecessary</a:t>
            </a:r>
            <a:r>
              <a:rPr lang="en-US" sz="6600" dirty="0"/>
              <a:t> information from data set</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6600" dirty="0"/>
              <a:t>Logistic regression, K-nearest neighbors, Support Vector Machine and </a:t>
            </a:r>
            <a:r>
              <a:rPr lang="en-US" sz="6600" dirty="0" err="1"/>
              <a:t>Decesion</a:t>
            </a:r>
            <a:r>
              <a:rPr lang="en-US" sz="6600" dirty="0"/>
              <a:t> Tree</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sz="1600" dirty="0"/>
              <a:t>• 1. Request to the SpaceX API</a:t>
            </a:r>
          </a:p>
          <a:p>
            <a:pPr>
              <a:lnSpc>
                <a:spcPct val="100000"/>
              </a:lnSpc>
              <a:spcBef>
                <a:spcPts val="1400"/>
              </a:spcBef>
              <a:buFontTx/>
              <a:buChar char="-"/>
            </a:pPr>
            <a:r>
              <a:rPr lang="en-US" sz="1600" dirty="0"/>
              <a:t>Collected data from SpaceX’s open API</a:t>
            </a:r>
          </a:p>
          <a:p>
            <a:pPr>
              <a:lnSpc>
                <a:spcPct val="100000"/>
              </a:lnSpc>
              <a:spcBef>
                <a:spcPts val="1400"/>
              </a:spcBef>
              <a:buFontTx/>
              <a:buChar char="-"/>
            </a:pPr>
            <a:r>
              <a:rPr lang="en-US" sz="1600" dirty="0" err="1"/>
              <a:t>Retrived</a:t>
            </a:r>
            <a:r>
              <a:rPr lang="en-US" sz="1600" dirty="0"/>
              <a:t> and processed the data with GET request</a:t>
            </a:r>
          </a:p>
          <a:p>
            <a:pPr>
              <a:lnSpc>
                <a:spcPct val="100000"/>
              </a:lnSpc>
              <a:spcBef>
                <a:spcPts val="1400"/>
              </a:spcBef>
              <a:buFontTx/>
              <a:buChar char="-"/>
            </a:pPr>
            <a:r>
              <a:rPr lang="en-US" sz="1600" dirty="0"/>
              <a:t>Ensure that only Falcon9 </a:t>
            </a:r>
            <a:r>
              <a:rPr lang="en-US" sz="1600" dirty="0" err="1"/>
              <a:t>lanunches</a:t>
            </a:r>
            <a:r>
              <a:rPr lang="en-US" sz="1600" dirty="0"/>
              <a:t> will be download</a:t>
            </a:r>
          </a:p>
          <a:p>
            <a:pPr>
              <a:lnSpc>
                <a:spcPct val="100000"/>
              </a:lnSpc>
              <a:spcBef>
                <a:spcPts val="1400"/>
              </a:spcBef>
              <a:buFontTx/>
              <a:buChar char="-"/>
            </a:pPr>
            <a:r>
              <a:rPr lang="en-US" sz="1600" dirty="0"/>
              <a:t>Filled missing payload values with </a:t>
            </a:r>
            <a:r>
              <a:rPr lang="en-US" sz="1600" dirty="0" err="1"/>
              <a:t>avarage</a:t>
            </a:r>
            <a:r>
              <a:rPr lang="en-US" sz="1600" dirty="0"/>
              <a:t> values </a:t>
            </a:r>
          </a:p>
          <a:p>
            <a:pPr>
              <a:lnSpc>
                <a:spcPct val="100000"/>
              </a:lnSpc>
              <a:spcBef>
                <a:spcPts val="1400"/>
              </a:spcBef>
            </a:pPr>
            <a:r>
              <a:rPr lang="en-US" sz="1600" dirty="0"/>
              <a:t>2. Web Scrapping</a:t>
            </a:r>
          </a:p>
          <a:p>
            <a:pPr>
              <a:lnSpc>
                <a:spcPct val="100000"/>
              </a:lnSpc>
              <a:spcBef>
                <a:spcPts val="1400"/>
              </a:spcBef>
              <a:buFontTx/>
              <a:buChar char="-"/>
            </a:pPr>
            <a:r>
              <a:rPr lang="en-US" sz="1600" dirty="0"/>
              <a:t>Requested past Falcon9 and Falcon Heavy launch data from Wikipedia link.</a:t>
            </a:r>
          </a:p>
          <a:p>
            <a:pPr>
              <a:lnSpc>
                <a:spcPct val="100000"/>
              </a:lnSpc>
              <a:spcBef>
                <a:spcPts val="1400"/>
              </a:spcBef>
              <a:buFontTx/>
              <a:buChar char="-"/>
            </a:pPr>
            <a:r>
              <a:rPr lang="en-US" sz="1600" dirty="0"/>
              <a:t>Accessed to the Falcon9 launch pages via a direct Wikipedia link.</a:t>
            </a:r>
          </a:p>
          <a:p>
            <a:pPr>
              <a:lnSpc>
                <a:spcPct val="100000"/>
              </a:lnSpc>
              <a:spcBef>
                <a:spcPts val="1400"/>
              </a:spcBef>
              <a:buFontTx/>
              <a:buChar char="-"/>
            </a:pPr>
            <a:r>
              <a:rPr lang="en-US" sz="1600" dirty="0"/>
              <a:t>Extracted all the column names from the HTML table</a:t>
            </a:r>
          </a:p>
          <a:p>
            <a:pPr>
              <a:lnSpc>
                <a:spcPct val="100000"/>
              </a:lnSpc>
              <a:spcBef>
                <a:spcPts val="1400"/>
              </a:spcBef>
              <a:buFontTx/>
              <a:buChar char="-"/>
            </a:pPr>
            <a:r>
              <a:rPr lang="en-US" sz="1600" dirty="0"/>
              <a:t>Parsed and transformed the table into a Pandas data frame suitable for analysis.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s-ES" sz="1600" dirty="0"/>
              <a:t>Used SpaceX API </a:t>
            </a:r>
            <a:r>
              <a:rPr lang="es-ES" sz="1600" dirty="0" err="1"/>
              <a:t>for</a:t>
            </a:r>
            <a:r>
              <a:rPr lang="es-ES" sz="1600" dirty="0"/>
              <a:t> </a:t>
            </a:r>
            <a:r>
              <a:rPr lang="es-ES" sz="1600" dirty="0" err="1"/>
              <a:t>primary</a:t>
            </a:r>
            <a:r>
              <a:rPr lang="es-ES" sz="1600" dirty="0"/>
              <a:t> data </a:t>
            </a:r>
            <a:r>
              <a:rPr lang="es-ES" sz="1600" dirty="0" err="1"/>
              <a:t>collection</a:t>
            </a:r>
            <a:r>
              <a:rPr lang="es-ES" sz="1600" dirty="0"/>
              <a:t>. ○ </a:t>
            </a:r>
            <a:r>
              <a:rPr lang="es-ES" sz="1600" dirty="0" err="1"/>
              <a:t>Helper</a:t>
            </a:r>
            <a:r>
              <a:rPr lang="es-ES" sz="1600" dirty="0"/>
              <a:t> </a:t>
            </a:r>
            <a:r>
              <a:rPr lang="es-ES" sz="1600" dirty="0" err="1"/>
              <a:t>Functions</a:t>
            </a:r>
            <a:r>
              <a:rPr lang="es-ES" sz="1600" dirty="0"/>
              <a:t>: </a:t>
            </a:r>
            <a:r>
              <a:rPr lang="es-ES" sz="1600" dirty="0" err="1"/>
              <a:t>Defined</a:t>
            </a:r>
            <a:r>
              <a:rPr lang="es-ES" sz="1600" dirty="0"/>
              <a:t> </a:t>
            </a:r>
            <a:r>
              <a:rPr lang="es-ES" sz="1600" dirty="0" err="1"/>
              <a:t>functions</a:t>
            </a:r>
            <a:r>
              <a:rPr lang="es-ES" sz="1600" dirty="0"/>
              <a:t> </a:t>
            </a:r>
            <a:r>
              <a:rPr lang="es-ES" sz="1600" dirty="0" err="1"/>
              <a:t>to</a:t>
            </a:r>
            <a:r>
              <a:rPr lang="es-ES" sz="1600" dirty="0"/>
              <a:t> </a:t>
            </a:r>
            <a:r>
              <a:rPr lang="es-ES" sz="1600" dirty="0" err="1"/>
              <a:t>extract</a:t>
            </a:r>
            <a:r>
              <a:rPr lang="es-ES" sz="1600" dirty="0"/>
              <a:t> </a:t>
            </a:r>
            <a:r>
              <a:rPr lang="es-ES" sz="1600" dirty="0" err="1"/>
              <a:t>relevant</a:t>
            </a:r>
            <a:r>
              <a:rPr lang="es-ES" sz="1600" dirty="0"/>
              <a:t> </a:t>
            </a:r>
            <a:r>
              <a:rPr lang="es-ES" sz="1600" dirty="0" err="1"/>
              <a:t>launch</a:t>
            </a:r>
            <a:r>
              <a:rPr lang="es-ES" sz="1600" dirty="0"/>
              <a:t> data </a:t>
            </a:r>
            <a:r>
              <a:rPr lang="es-ES" sz="1600" dirty="0" err="1"/>
              <a:t>using</a:t>
            </a:r>
            <a:r>
              <a:rPr lang="es-ES" sz="1600" dirty="0"/>
              <a:t> </a:t>
            </a:r>
            <a:r>
              <a:rPr lang="es-ES" sz="1600" dirty="0" err="1"/>
              <a:t>unique</a:t>
            </a:r>
            <a:r>
              <a:rPr lang="es-ES" sz="1600" dirty="0"/>
              <a:t> </a:t>
            </a:r>
            <a:r>
              <a:rPr lang="es-ES" sz="1600" dirty="0" err="1"/>
              <a:t>identifiers</a:t>
            </a:r>
            <a:r>
              <a:rPr lang="es-ES" sz="1600" dirty="0"/>
              <a:t>. ○ Data </a:t>
            </a:r>
            <a:r>
              <a:rPr lang="es-ES" sz="1600" dirty="0" err="1"/>
              <a:t>Request</a:t>
            </a:r>
            <a:r>
              <a:rPr lang="es-ES" sz="1600" dirty="0"/>
              <a:t>: </a:t>
            </a:r>
            <a:r>
              <a:rPr lang="es-ES" sz="1600" dirty="0" err="1"/>
              <a:t>Performed</a:t>
            </a:r>
            <a:r>
              <a:rPr lang="es-ES" sz="1600" dirty="0"/>
              <a:t> GET </a:t>
            </a:r>
            <a:r>
              <a:rPr lang="es-ES" sz="1600" dirty="0" err="1"/>
              <a:t>requests</a:t>
            </a:r>
            <a:r>
              <a:rPr lang="es-ES" sz="1600" dirty="0"/>
              <a:t> </a:t>
            </a:r>
            <a:r>
              <a:rPr lang="es-ES" sz="1600" dirty="0" err="1"/>
              <a:t>to</a:t>
            </a:r>
            <a:r>
              <a:rPr lang="es-ES" sz="1600" dirty="0"/>
              <a:t> SpaceX API URL </a:t>
            </a:r>
            <a:r>
              <a:rPr lang="es-ES" sz="1600" dirty="0" err="1"/>
              <a:t>for</a:t>
            </a:r>
            <a:r>
              <a:rPr lang="es-ES" sz="1600" dirty="0"/>
              <a:t> </a:t>
            </a:r>
            <a:r>
              <a:rPr lang="es-ES" sz="1600" dirty="0" err="1"/>
              <a:t>rocket</a:t>
            </a:r>
            <a:r>
              <a:rPr lang="es-ES" sz="1600" dirty="0"/>
              <a:t> </a:t>
            </a:r>
            <a:r>
              <a:rPr lang="es-ES" sz="1600" dirty="0" err="1"/>
              <a:t>launch</a:t>
            </a:r>
            <a:r>
              <a:rPr lang="es-ES" sz="1600" dirty="0"/>
              <a:t> data. ○ Data Processing: </a:t>
            </a:r>
            <a:r>
              <a:rPr lang="es-ES" sz="1600" dirty="0" err="1"/>
              <a:t>Parsed</a:t>
            </a:r>
            <a:r>
              <a:rPr lang="es-ES" sz="1600" dirty="0"/>
              <a:t> JSON </a:t>
            </a:r>
            <a:r>
              <a:rPr lang="es-ES" sz="1600" dirty="0" err="1"/>
              <a:t>results</a:t>
            </a:r>
            <a:r>
              <a:rPr lang="es-ES" sz="1600" dirty="0"/>
              <a:t>, </a:t>
            </a:r>
            <a:r>
              <a:rPr lang="es-ES" sz="1600" dirty="0" err="1"/>
              <a:t>then</a:t>
            </a:r>
            <a:r>
              <a:rPr lang="es-ES" sz="1600" dirty="0"/>
              <a:t> </a:t>
            </a:r>
            <a:r>
              <a:rPr lang="es-ES" sz="1600" dirty="0" err="1"/>
              <a:t>decoded</a:t>
            </a:r>
            <a:r>
              <a:rPr lang="es-ES" sz="1600" dirty="0"/>
              <a:t> and </a:t>
            </a:r>
            <a:r>
              <a:rPr lang="es-ES" sz="1600" dirty="0" err="1"/>
              <a:t>filtered</a:t>
            </a:r>
            <a:r>
              <a:rPr lang="es-ES" sz="1600" dirty="0"/>
              <a:t> </a:t>
            </a:r>
            <a:r>
              <a:rPr lang="es-ES" sz="1600" dirty="0" err="1"/>
              <a:t>to</a:t>
            </a:r>
            <a:r>
              <a:rPr lang="es-ES" sz="1600" dirty="0"/>
              <a:t> </a:t>
            </a:r>
            <a:r>
              <a:rPr lang="es-ES" sz="1600" dirty="0" err="1"/>
              <a:t>include</a:t>
            </a:r>
            <a:r>
              <a:rPr lang="es-ES" sz="1600" dirty="0"/>
              <a:t> </a:t>
            </a:r>
            <a:r>
              <a:rPr lang="es-ES" sz="1600" dirty="0" err="1"/>
              <a:t>only</a:t>
            </a:r>
            <a:r>
              <a:rPr lang="es-ES" sz="1600" dirty="0"/>
              <a:t> Falcon 9 </a:t>
            </a:r>
            <a:r>
              <a:rPr lang="es-ES" sz="1600" dirty="0" err="1"/>
              <a:t>launches</a:t>
            </a:r>
            <a:r>
              <a:rPr lang="es-ES" sz="1600" dirty="0"/>
              <a:t>, </a:t>
            </a:r>
            <a:r>
              <a:rPr lang="es-ES" sz="1600" dirty="0" err="1"/>
              <a:t>converting</a:t>
            </a:r>
            <a:r>
              <a:rPr lang="es-ES" sz="1600" dirty="0"/>
              <a:t> data </a:t>
            </a:r>
            <a:r>
              <a:rPr lang="es-ES" sz="1600" dirty="0" err="1"/>
              <a:t>into</a:t>
            </a:r>
            <a:r>
              <a:rPr lang="es-ES" sz="1600" dirty="0"/>
              <a:t> a Pandas </a:t>
            </a:r>
            <a:r>
              <a:rPr lang="es-ES" sz="1600" dirty="0" err="1"/>
              <a:t>DataFrame</a:t>
            </a:r>
            <a:r>
              <a:rPr lang="es-ES" sz="1600" dirty="0"/>
              <a:t>. </a:t>
            </a:r>
            <a:endParaRPr lang="en-US" sz="2200" dirty="0">
              <a:solidFill>
                <a:schemeClr val="accent3">
                  <a:lumMod val="25000"/>
                </a:schemeClr>
              </a:solidFill>
              <a:latin typeface="Abadi"/>
            </a:endParaRPr>
          </a:p>
          <a:p>
            <a:pPr>
              <a:lnSpc>
                <a:spcPct val="100000"/>
              </a:lnSpc>
              <a:spcBef>
                <a:spcPts val="1400"/>
              </a:spcBef>
            </a:pPr>
            <a:r>
              <a:rPr lang="es-ES" sz="1600" dirty="0"/>
              <a:t>Web </a:t>
            </a:r>
            <a:r>
              <a:rPr lang="es-ES" sz="1600" dirty="0" err="1"/>
              <a:t>Scraping</a:t>
            </a:r>
            <a:r>
              <a:rPr lang="es-ES" sz="1600" dirty="0"/>
              <a:t> - Falcon 9 </a:t>
            </a:r>
            <a:r>
              <a:rPr lang="es-ES" sz="1600" dirty="0" err="1"/>
              <a:t>Launch</a:t>
            </a:r>
            <a:r>
              <a:rPr lang="es-ES" sz="1600" dirty="0"/>
              <a:t> </a:t>
            </a:r>
            <a:r>
              <a:rPr lang="es-ES" sz="1600" dirty="0" err="1"/>
              <a:t>Records</a:t>
            </a:r>
            <a:r>
              <a:rPr lang="es-ES" sz="1600" dirty="0"/>
              <a:t> (Wikipedia) ○ Access Wikipedia Page ○ </a:t>
            </a:r>
            <a:r>
              <a:rPr lang="es-ES" sz="1600" dirty="0" err="1"/>
              <a:t>Extract</a:t>
            </a:r>
            <a:r>
              <a:rPr lang="es-ES" sz="1600" dirty="0"/>
              <a:t> HTML Table ○ </a:t>
            </a:r>
            <a:r>
              <a:rPr lang="es-ES" sz="1600" dirty="0" err="1"/>
              <a:t>Parse</a:t>
            </a:r>
            <a:r>
              <a:rPr lang="es-ES" sz="1600" dirty="0"/>
              <a:t> and </a:t>
            </a:r>
            <a:r>
              <a:rPr lang="es-ES" sz="1600" dirty="0" err="1"/>
              <a:t>Convert</a:t>
            </a:r>
            <a:r>
              <a:rPr lang="es-ES" sz="1600" dirty="0"/>
              <a:t> data </a:t>
            </a:r>
            <a:r>
              <a:rPr lang="es-ES" sz="1600" dirty="0" err="1"/>
              <a:t>to</a:t>
            </a:r>
            <a:r>
              <a:rPr lang="es-ES" sz="1600" dirty="0"/>
              <a:t> </a:t>
            </a:r>
            <a:r>
              <a:rPr lang="es-ES" sz="1600" dirty="0" err="1"/>
              <a:t>structured</a:t>
            </a:r>
            <a:r>
              <a:rPr lang="es-ES" sz="1600" dirty="0"/>
              <a:t> </a:t>
            </a:r>
            <a:r>
              <a:rPr lang="es-ES" sz="1600" dirty="0" err="1"/>
              <a:t>format</a:t>
            </a:r>
            <a:r>
              <a:rPr lang="es-ES" sz="1600" dirty="0"/>
              <a:t> ○ </a:t>
            </a:r>
            <a:r>
              <a:rPr lang="es-ES" sz="1600" dirty="0" err="1"/>
              <a:t>Export</a:t>
            </a:r>
            <a:r>
              <a:rPr lang="es-ES" sz="1600" dirty="0"/>
              <a:t> Data</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Imagen 6">
            <a:extLst>
              <a:ext uri="{FF2B5EF4-FFF2-40B4-BE49-F238E27FC236}">
                <a16:creationId xmlns:a16="http://schemas.microsoft.com/office/drawing/2014/main" id="{4BE3A421-D186-6E4B-E2A0-9353EB7F6753}"/>
              </a:ext>
            </a:extLst>
          </p:cNvPr>
          <p:cNvPicPr>
            <a:picLocks noChangeAspect="1"/>
          </p:cNvPicPr>
          <p:nvPr/>
        </p:nvPicPr>
        <p:blipFill>
          <a:blip r:embed="rId3"/>
          <a:stretch>
            <a:fillRect/>
          </a:stretch>
        </p:blipFill>
        <p:spPr>
          <a:xfrm>
            <a:off x="5910262" y="1204602"/>
            <a:ext cx="5320429" cy="4448796"/>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7" name="Imagen 6">
            <a:extLst>
              <a:ext uri="{FF2B5EF4-FFF2-40B4-BE49-F238E27FC236}">
                <a16:creationId xmlns:a16="http://schemas.microsoft.com/office/drawing/2014/main" id="{C494B41E-8AA2-AE94-D5C0-4E2057A1EDA7}"/>
              </a:ext>
            </a:extLst>
          </p:cNvPr>
          <p:cNvPicPr>
            <a:picLocks noChangeAspect="1"/>
          </p:cNvPicPr>
          <p:nvPr/>
        </p:nvPicPr>
        <p:blipFill>
          <a:blip r:embed="rId3"/>
          <a:stretch>
            <a:fillRect/>
          </a:stretch>
        </p:blipFill>
        <p:spPr>
          <a:xfrm>
            <a:off x="4854649" y="1528497"/>
            <a:ext cx="6356990" cy="380100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129</TotalTime>
  <Words>1356</Words>
  <Application>Microsoft Office PowerPoint</Application>
  <PresentationFormat>Panorámica</PresentationFormat>
  <Paragraphs>180</Paragraphs>
  <Slides>47</Slides>
  <Notes>4</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47</vt:i4>
      </vt:variant>
    </vt:vector>
  </HeadingPairs>
  <TitlesOfParts>
    <vt:vector size="52" baseType="lpstr">
      <vt:lpstr>Abadi</vt:lpstr>
      <vt:lpstr>Arial</vt:lpstr>
      <vt:lpstr>Calibri</vt:lpstr>
      <vt:lpstr>IBM Plex Mono SemiBold</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VAZQUEZ GIL JAVIER</cp:lastModifiedBy>
  <cp:revision>205</cp:revision>
  <dcterms:created xsi:type="dcterms:W3CDTF">2021-04-29T18:58:34Z</dcterms:created>
  <dcterms:modified xsi:type="dcterms:W3CDTF">2024-11-01T17:35:18Z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